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504"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38E336-285A-4579-9D4D-33C4AB1FFF71}" type="datetimeFigureOut">
              <a:rPr lang="en-US" smtClean="0"/>
              <a:pPr/>
              <a:t>2/26/2013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3B2CCD-33E0-4885-AA3D-4C1B2155913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38E336-285A-4579-9D4D-33C4AB1FFF71}" type="datetimeFigureOut">
              <a:rPr lang="en-US" smtClean="0"/>
              <a:pPr/>
              <a:t>2/26/2013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3B2CCD-33E0-4885-AA3D-4C1B2155913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38E336-285A-4579-9D4D-33C4AB1FFF71}" type="datetimeFigureOut">
              <a:rPr lang="en-US" smtClean="0"/>
              <a:pPr/>
              <a:t>2/26/2013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3B2CCD-33E0-4885-AA3D-4C1B2155913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38E336-285A-4579-9D4D-33C4AB1FFF71}" type="datetimeFigureOut">
              <a:rPr lang="en-US" smtClean="0"/>
              <a:pPr/>
              <a:t>2/26/2013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3B2CCD-33E0-4885-AA3D-4C1B2155913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38E336-285A-4579-9D4D-33C4AB1FFF71}" type="datetimeFigureOut">
              <a:rPr lang="en-US" smtClean="0"/>
              <a:pPr/>
              <a:t>2/26/2013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3B2CCD-33E0-4885-AA3D-4C1B2155913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38E336-285A-4579-9D4D-33C4AB1FFF71}" type="datetimeFigureOut">
              <a:rPr lang="en-US" smtClean="0"/>
              <a:pPr/>
              <a:t>2/26/2013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3B2CCD-33E0-4885-AA3D-4C1B2155913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38E336-285A-4579-9D4D-33C4AB1FFF71}" type="datetimeFigureOut">
              <a:rPr lang="en-US" smtClean="0"/>
              <a:pPr/>
              <a:t>2/26/2013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3B2CCD-33E0-4885-AA3D-4C1B2155913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38E336-285A-4579-9D4D-33C4AB1FFF71}" type="datetimeFigureOut">
              <a:rPr lang="en-US" smtClean="0"/>
              <a:pPr/>
              <a:t>2/26/2013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3B2CCD-33E0-4885-AA3D-4C1B2155913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38E336-285A-4579-9D4D-33C4AB1FFF71}" type="datetimeFigureOut">
              <a:rPr lang="en-US" smtClean="0"/>
              <a:pPr/>
              <a:t>2/26/2013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3B2CCD-33E0-4885-AA3D-4C1B2155913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E336-285A-4579-9D4D-33C4AB1FFF71}" type="datetimeFigureOut">
              <a:rPr lang="en-US" smtClean="0"/>
              <a:pPr/>
              <a:t>2/26/2013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3B2CCD-33E0-4885-AA3D-4C1B2155913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38E336-285A-4579-9D4D-33C4AB1FFF71}" type="datetimeFigureOut">
              <a:rPr lang="en-US" smtClean="0"/>
              <a:pPr/>
              <a:t>2/26/2013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3B2CCD-33E0-4885-AA3D-4C1B2155913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8E336-285A-4579-9D4D-33C4AB1FFF71}" type="datetimeFigureOut">
              <a:rPr lang="en-US" smtClean="0"/>
              <a:pPr/>
              <a:t>2/26/2013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3B2CCD-33E0-4885-AA3D-4C1B2155913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09800" y="1295400"/>
            <a:ext cx="4572000" cy="3046988"/>
          </a:xfrm>
          <a:prstGeom prst="rect">
            <a:avLst/>
          </a:prstGeom>
        </p:spPr>
        <p:txBody>
          <a:bodyPr>
            <a:spAutoFit/>
          </a:bodyPr>
          <a:lstStyle/>
          <a:p>
            <a:pPr lvl="0" algn="ctr" fontAlgn="base">
              <a:spcBef>
                <a:spcPct val="0"/>
              </a:spcBef>
              <a:spcAft>
                <a:spcPct val="0"/>
              </a:spcAft>
              <a:tabLst>
                <a:tab pos="457200" algn="l"/>
              </a:tabLst>
            </a:pPr>
            <a:r>
              <a:rPr kumimoji="0" lang="en-US" sz="48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VAC </a:t>
            </a:r>
          </a:p>
          <a:p>
            <a:pPr lvl="0" algn="ctr" fontAlgn="base">
              <a:spcBef>
                <a:spcPct val="0"/>
              </a:spcBef>
              <a:spcAft>
                <a:spcPct val="0"/>
              </a:spcAft>
              <a:tabLst>
                <a:tab pos="457200" algn="l"/>
              </a:tabLst>
            </a:pPr>
            <a:r>
              <a:rPr kumimoji="0" lang="en-US" sz="48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Learning</a:t>
            </a:r>
            <a:r>
              <a:rPr kumimoji="0" lang="en-US" sz="4800" b="0" i="0" u="none" strike="noStrike" cap="none" normalizeH="0" dirty="0" smtClean="0">
                <a:ln>
                  <a:noFill/>
                </a:ln>
                <a:solidFill>
                  <a:schemeClr val="tx2">
                    <a:lumMod val="75000"/>
                  </a:schemeClr>
                </a:solidFill>
                <a:effectLst/>
                <a:latin typeface="Tahoma" pitchFamily="34" charset="0"/>
                <a:ea typeface="Times New Roman" pitchFamily="18" charset="0"/>
                <a:cs typeface="Tahoma" pitchFamily="34" charset="0"/>
              </a:rPr>
              <a:t> Styles Self-Assessment Questionnaire</a:t>
            </a:r>
            <a:endParaRPr kumimoji="0" lang="en-GB" sz="4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1143000" y="214648"/>
            <a:ext cx="7162800" cy="57708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9. If I was buying a new car, I would:</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read reviews in newspapers and magazines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discuss what I need with my friends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test-drive lots of different types</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838200" y="232574"/>
            <a:ext cx="7543800" cy="63863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10. When I am learning a new skill, I am most comfortable:</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watching what the teacher is doing</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talking through with the teacher exactly what I’m supposed to do</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giving it a try myself and work it out as I go</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457200" y="487794"/>
            <a:ext cx="7543800" cy="57708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11. If I am choosing food off a menu, I tend to:</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imagine what the food will look like</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talk through the options in my head or with my partner</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imagine what the food will taste like</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685800" y="458198"/>
            <a:ext cx="7848600" cy="57708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12. When I listen to a band, I can’t help:</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watching the band members and other people in the audience</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listening to the lyrics and the beats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moving in time with the music</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533400" y="267199"/>
            <a:ext cx="8229600" cy="63863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13. When I concentrate, I most often:</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focus on the words or the pictures in front of me</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discuss the problem and the possible solutions in my head</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move around a lot, fiddle with pens and pencils and touch things</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533400" y="461175"/>
            <a:ext cx="8153400" cy="51552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14. I choose household furnishings because I like:</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their colours and how they look</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the descriptions the sales-people give me</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their textures and what it feels like to touch them</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685800" y="1299374"/>
            <a:ext cx="8001000" cy="35855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15. My first memory is of:</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looking at something</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being spoken to</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doing something</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533400" y="610599"/>
            <a:ext cx="8077200" cy="51552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16. When I am anxious, I:</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visualise the worst-case scenarios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talk over in my head what worries me most</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can’t sit still, fiddle and move around constantly</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685800" y="833126"/>
            <a:ext cx="7696200" cy="42011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17. I feel especially connected to other people because of:</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how they look</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what they say to me</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how they make me feel</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457200" y="461174"/>
            <a:ext cx="8305800" cy="57708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18. When I have to revise for an exam, I generally:</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write lots of revision notes and diagrams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talk over my notes, alone or with other people</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imagine making the movement or creating the formula</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533400" y="990600"/>
            <a:ext cx="78486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742950" marR="0" lvl="0" indent="-742950" algn="l" defTabSz="914400" rtl="0" eaLnBrk="1" fontAlgn="base" latinLnBrk="0" hangingPunct="1">
              <a:lnSpc>
                <a:spcPct val="100000"/>
              </a:lnSpc>
              <a:spcBef>
                <a:spcPct val="0"/>
              </a:spcBef>
              <a:spcAft>
                <a:spcPct val="0"/>
              </a:spcAft>
              <a:buClrTx/>
              <a:buSzTx/>
              <a:buFontTx/>
              <a:buAutoNum type="arabicPeriod"/>
              <a:tabLst>
                <a:tab pos="457200" algn="l"/>
              </a:tabLst>
            </a:pPr>
            <a:r>
              <a:rPr kumimoji="0" lang="en-GB" sz="36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When I operate new equipment I generally:</a:t>
            </a:r>
          </a:p>
          <a:p>
            <a:pPr marL="742950" marR="0" lvl="0" indent="-742950" algn="l" defTabSz="914400" rtl="0" eaLnBrk="1" fontAlgn="base" latinLnBrk="0" hangingPunct="1">
              <a:lnSpc>
                <a:spcPct val="100000"/>
              </a:lnSpc>
              <a:spcBef>
                <a:spcPct val="0"/>
              </a:spcBef>
              <a:spcAft>
                <a:spcPct val="0"/>
              </a:spcAft>
              <a:buClrTx/>
              <a:buSzTx/>
              <a:tabLst>
                <a:tab pos="457200" algn="l"/>
              </a:tabLst>
            </a:pPr>
            <a:endParaRPr kumimoji="0" lang="en-US" sz="36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36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read the instructions first</a:t>
            </a:r>
            <a:endParaRPr kumimoji="0" lang="en-US" sz="36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36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listen to an explanation from someone who has used it before</a:t>
            </a:r>
            <a:endParaRPr kumimoji="0" lang="en-US" sz="36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36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go ahead and have a go, I can figure it out as I use it</a:t>
            </a:r>
            <a:endParaRPr kumimoji="0" lang="en-GB" sz="36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533400" y="124495"/>
            <a:ext cx="7924800" cy="57708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19. If I am explaining to someone I tend to:</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show them what I mean</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explain to them in different ways until they understand</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encourage them to try and talk them through my idea as they do it</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685800" y="229099"/>
            <a:ext cx="8229600" cy="66633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20. I really love:</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watching films, photography, looking at art or people watching</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listening to music, the radio or talking to friends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taking part in sporting activities, eating fine foods and wines or dancing</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1143000" y="587649"/>
            <a:ext cx="6553200" cy="45397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21. Most of my free time is spent:</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watching television</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talking to friends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doing physical activity or making things</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609600" y="229598"/>
            <a:ext cx="7696200" cy="57708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22. When I first contact a new person, I usually:</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arrange a face to face meeting</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talk to them on the telephone</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try to get together whilst doing something else, such as an activity or a meal</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1371600" y="1527974"/>
            <a:ext cx="7086600" cy="33085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23. I first notice how people:</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look and dress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sound and speak</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stand and move</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457200" y="609600"/>
            <a:ext cx="8001000" cy="57708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24. If I am angry, I tend to:</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keep replaying in my mind what it is that has upset me</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raise my voice and tell people how I feel</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stamp about, slam doors and physically demonstrate my anger</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1066800" y="1451775"/>
            <a:ext cx="7543800" cy="39241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25. I find it easiest to remember:</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faces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names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things I have done</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685800" y="1299375"/>
            <a:ext cx="7391400" cy="42011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26. I think that you can tell if someone is lying if:</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they avoid looking at you</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their voices changes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they give me funny vibes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990600" y="842175"/>
            <a:ext cx="7543800" cy="45397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27. When I meet an old friend:</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 say “it’s great to see you!”</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 say “it’s great to hear from you!”</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 give them a hug or a handshake</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838200" y="74222"/>
            <a:ext cx="7772400" cy="63863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28. I remember things best by:</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writing notes or keeping printed details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saying them aloud or repeating words and key points in my head</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doing and practising the activity or imagining it being done</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609600" y="650415"/>
            <a:ext cx="77724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2. When I need directions for travelling I usually:</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40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look at a map</a:t>
            </a:r>
            <a:endParaRPr kumimoji="0" lang="en-US" sz="40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ask for spoken directions</a:t>
            </a:r>
            <a:endParaRPr kumimoji="0" lang="en-US" sz="40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follow my nose and maybe use a compass</a:t>
            </a:r>
            <a:endParaRPr kumimoji="0" lang="en-GB" sz="40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762000" y="458199"/>
            <a:ext cx="7772400" cy="60478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29. If I have to complain about faulty goods, I am most comfortable:</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writing a letter</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complaining over the phone</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taking the item back to the store or posting it to head office</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990600" y="1375574"/>
            <a:ext cx="7315200" cy="33085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30. I tend to say:</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 see what you mean</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 hear what you are saying</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 know how you feel</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0" y="1307575"/>
            <a:ext cx="83058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Now add up how many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A’s, B’s and C’s you selected.</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40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A’s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B’s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C’s =</a:t>
            </a:r>
            <a:endParaRPr kumimoji="0" lang="en-US" sz="40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889844"/>
            <a:ext cx="8458200" cy="5016758"/>
          </a:xfrm>
          <a:prstGeom prst="rect">
            <a:avLst/>
          </a:prstGeom>
        </p:spPr>
        <p:txBody>
          <a:bodyPr wrap="square">
            <a:spAutoFit/>
          </a:bodyPr>
          <a:lstStyle/>
          <a:p>
            <a:pPr lvl="0" algn="ctr" eaLnBrk="0" fontAlgn="base" hangingPunct="0">
              <a:spcBef>
                <a:spcPct val="0"/>
              </a:spcBef>
              <a:spcAft>
                <a:spcPct val="0"/>
              </a:spcAf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If you chose mostly A’s you have a</a:t>
            </a:r>
          </a:p>
          <a:p>
            <a:pPr lvl="0" algn="ctr" eaLnBrk="0" fontAlgn="base" hangingPunct="0">
              <a:spcBef>
                <a:spcPct val="0"/>
              </a:spcBef>
              <a:spcAft>
                <a:spcPct val="0"/>
              </a:spcAf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 </a:t>
            </a:r>
            <a:r>
              <a:rPr kumimoji="0" lang="en-GB" sz="4000" b="1"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VISUAL</a:t>
            </a: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 learning style.</a:t>
            </a:r>
          </a:p>
          <a:p>
            <a:pPr lvl="0" algn="ctr" eaLnBrk="0" fontAlgn="base" hangingPunct="0">
              <a:spcBef>
                <a:spcPct val="0"/>
              </a:spcBef>
              <a:spcAft>
                <a:spcPct val="0"/>
              </a:spcAft>
            </a:pPr>
            <a:endParaRPr kumimoji="0" lang="en-US" sz="40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lvl="0" algn="ctr" eaLnBrk="0" fontAlgn="base" hangingPunct="0">
              <a:spcBef>
                <a:spcPct val="0"/>
              </a:spcBef>
              <a:spcAft>
                <a:spcPct val="0"/>
              </a:spcAf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If you chose mostly B’s you have an </a:t>
            </a:r>
          </a:p>
          <a:p>
            <a:pPr lvl="0" algn="ctr" eaLnBrk="0" fontAlgn="base" hangingPunct="0">
              <a:spcBef>
                <a:spcPct val="0"/>
              </a:spcBef>
              <a:spcAft>
                <a:spcPct val="0"/>
              </a:spcAft>
            </a:pPr>
            <a:r>
              <a:rPr kumimoji="0" lang="en-GB" sz="4000" b="1"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AUDITORY</a:t>
            </a: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 learning style.</a:t>
            </a:r>
          </a:p>
          <a:p>
            <a:pPr lvl="0" algn="ctr" eaLnBrk="0" fontAlgn="base" hangingPunct="0">
              <a:spcBef>
                <a:spcPct val="0"/>
              </a:spcBef>
              <a:spcAft>
                <a:spcPct val="0"/>
              </a:spcAft>
            </a:pPr>
            <a:endParaRPr kumimoji="0" lang="en-US" sz="40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lvl="0" algn="ctr" eaLnBrk="0" fontAlgn="base" hangingPunct="0">
              <a:spcBef>
                <a:spcPct val="0"/>
              </a:spcBef>
              <a:spcAft>
                <a:spcPct val="0"/>
              </a:spcAf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If you chose mostly C’s you have a </a:t>
            </a:r>
          </a:p>
          <a:p>
            <a:pPr lvl="0" algn="ctr" eaLnBrk="0" fontAlgn="base" hangingPunct="0">
              <a:spcBef>
                <a:spcPct val="0"/>
              </a:spcBef>
              <a:spcAft>
                <a:spcPct val="0"/>
              </a:spcAft>
            </a:pPr>
            <a:r>
              <a:rPr kumimoji="0" lang="en-GB" sz="4000" b="1"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KINAESTHETIC</a:t>
            </a: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 learning style.</a:t>
            </a:r>
            <a:endParaRPr kumimoji="0" lang="en-US" sz="40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838200"/>
            <a:ext cx="8001000" cy="4832092"/>
          </a:xfrm>
          <a:prstGeom prst="rect">
            <a:avLst/>
          </a:prstGeom>
        </p:spPr>
        <p:txBody>
          <a:bodyPr wrap="square">
            <a:spAutoFit/>
          </a:bodyPr>
          <a:lstStyle/>
          <a:p>
            <a:pPr lvl="0" eaLnBrk="0" fontAlgn="base" hangingPunct="0">
              <a:spcBef>
                <a:spcPct val="0"/>
              </a:spcBef>
              <a:spcAft>
                <a:spcPct val="0"/>
              </a:spcAft>
            </a:pPr>
            <a:r>
              <a:rPr kumimoji="0" lang="en-GB" sz="28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Some people find that their learning style may be a blend of two or three styles, in this case read about the styles that apply to you in the explanation below.</a:t>
            </a:r>
          </a:p>
          <a:p>
            <a:pPr lvl="0" eaLnBrk="0" fontAlgn="base" hangingPunct="0">
              <a:spcBef>
                <a:spcPct val="0"/>
              </a:spcBef>
              <a:spcAft>
                <a:spcPct val="0"/>
              </a:spcAft>
            </a:pPr>
            <a:endParaRPr kumimoji="0" lang="en-US" sz="28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lvl="0" eaLnBrk="0" fontAlgn="base" hangingPunct="0">
              <a:spcBef>
                <a:spcPct val="0"/>
              </a:spcBef>
              <a:spcAft>
                <a:spcPct val="0"/>
              </a:spcAft>
            </a:pPr>
            <a:r>
              <a:rPr kumimoji="0" lang="en-GB" sz="28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When you have identified your learning style(s), read the learning styles explanations and consider how this might help you to identify learning and development that best meets your preference(s).</a:t>
            </a:r>
            <a:endParaRPr kumimoji="0" lang="en-US" sz="28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lvl="0" eaLnBrk="0" fontAlgn="base" hangingPunct="0">
              <a:spcBef>
                <a:spcPct val="0"/>
              </a:spcBef>
              <a:spcAft>
                <a:spcPct val="0"/>
              </a:spcAft>
            </a:pPr>
            <a:r>
              <a:rPr kumimoji="0" lang="en-GB" sz="28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Now see the VAK Learning Styles Explanation.</a:t>
            </a:r>
            <a:endParaRPr kumimoji="0" lang="en-GB" sz="2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81000" y="99535"/>
            <a:ext cx="8382000" cy="6186309"/>
          </a:xfrm>
          <a:prstGeom prst="rect">
            <a:avLst/>
          </a:prstGeom>
          <a:noFill/>
          <a:ln w="9525">
            <a:noFill/>
            <a:miter lim="800000"/>
            <a:headEnd/>
            <a:tailEnd/>
          </a:ln>
          <a:effectLst/>
        </p:spPr>
        <p:txBody>
          <a:bodyPr vert="horz" wrap="square" lIns="91440" tIns="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32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Someone with a</a:t>
            </a:r>
            <a:r>
              <a:rPr kumimoji="0" lang="en-US" sz="3200" b="1"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 Visual</a:t>
            </a:r>
            <a:r>
              <a:rPr kumimoji="0" lang="en-US" sz="32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 learning style has a preference for seen or observed things, including pictures, diagrams, demonstrations, displays, handouts, films, flip-chart, etc. These people will use phrases such as ‘show me’, ‘let’s have a look at that’ and will be best able to perform a new task after reading the instructions or watching someone else do it first. These are the people who will work from lists and written directions and instructions.</a:t>
            </a:r>
            <a:endParaRPr kumimoji="0" lang="en-US" sz="3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609600" y="381000"/>
            <a:ext cx="8153400" cy="6186309"/>
          </a:xfrm>
          <a:prstGeom prst="rect">
            <a:avLst/>
          </a:prstGeom>
          <a:noFill/>
          <a:ln w="9525">
            <a:noFill/>
            <a:miter lim="800000"/>
            <a:headEnd/>
            <a:tailEnd/>
          </a:ln>
          <a:effectLst/>
        </p:spPr>
        <p:txBody>
          <a:bodyPr vert="horz" wrap="square" lIns="91440" tIns="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32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Someone with an </a:t>
            </a:r>
            <a:r>
              <a:rPr kumimoji="0" lang="en-US" sz="3200" b="1"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Auditory</a:t>
            </a:r>
            <a:r>
              <a:rPr kumimoji="0" lang="en-US" sz="32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 learning style has a preference for the transfer of information through listening: to the spoken word, of self or others, of sounds and noises. These people will use phrases such as ‘tell me’, ‘let’s talk it over’ and will be best able to perform a new task after listening to instructions from an expert. These are the people who are happy being given spoken instructions over the telephone, and can remember all the words to songs that they hear!</a:t>
            </a:r>
            <a:endParaRPr kumimoji="0" lang="en-US" sz="3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533400" y="356994"/>
            <a:ext cx="8153400" cy="5693866"/>
          </a:xfrm>
          <a:prstGeom prst="rect">
            <a:avLst/>
          </a:prstGeom>
          <a:noFill/>
          <a:ln w="9525">
            <a:noFill/>
            <a:miter lim="800000"/>
            <a:headEnd/>
            <a:tailEnd/>
          </a:ln>
          <a:effectLst/>
        </p:spPr>
        <p:txBody>
          <a:bodyPr vert="horz" wrap="square" lIns="91440" tIns="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32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Someone with a </a:t>
            </a:r>
            <a:r>
              <a:rPr kumimoji="0" lang="en-US" sz="3200" b="1"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Kinesthetic</a:t>
            </a:r>
            <a:r>
              <a:rPr kumimoji="0" lang="en-US" sz="32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 learning style has a preference for physical experience - touching, feeling, holding, doing, practical hands-on experiences. These people will use phrases such as ‘let me try’, ‘how do you feel?’ and will be best able to perform a new task by going ahead and trying it out, learning as they go. These are the people who like to experiment, hands-on, and never look at the instructions first!</a:t>
            </a:r>
            <a:endParaRPr kumimoji="0" lang="en-US" sz="32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685800" y="1066800"/>
            <a:ext cx="79248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People commonly have a main preferred learning style, but this will be part of a blend of all three. Some people have a very strong preference; other people have a more even mixture of two or less commonly, three styles.</a:t>
            </a:r>
            <a:endParaRPr kumimoji="0" lang="en-US" sz="36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685800" y="1083439"/>
            <a:ext cx="77724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When you know your preferred learning style(s) you understand the type of learning that best suits you. This enables you to choose the types of learning that work best for you.</a:t>
            </a:r>
            <a:endParaRPr kumimoji="0" lang="en-US" sz="36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914400" y="418839"/>
            <a:ext cx="7467600"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3. When I cook a new dish, I like to:</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40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follow a written recipe</a:t>
            </a:r>
            <a:endParaRPr kumimoji="0" lang="en-US" sz="40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call a friend for an explanation</a:t>
            </a:r>
            <a:endParaRPr kumimoji="0" lang="en-US" sz="40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follow my instincts, testing as I cook</a:t>
            </a:r>
            <a:endParaRPr kumimoji="0" lang="en-GB" sz="40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914400" y="1143000"/>
            <a:ext cx="73152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4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There is no right or wrong learning style. The point is that there are types of learning that are right for your own preferred learning style.</a:t>
            </a:r>
            <a:endParaRPr kumimoji="0" lang="en-US" sz="44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457200" y="612577"/>
            <a:ext cx="8077200" cy="51552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4. If I am teaching someone something new, I tend to:</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write instructions down for them</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give them a verbal explanation</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demonstrate first and then let them have a go</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1143000" y="1676400"/>
            <a:ext cx="6172200" cy="35855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5. I tend to say:</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watch how I do it</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listen to me explain</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you have a go</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609600" y="-13952"/>
            <a:ext cx="8001000" cy="57708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6. During my free time I most enjoy:</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going to museums and galleries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listening to music and talking to my friends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playing sport or doing DIY</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609600" y="685800"/>
            <a:ext cx="7924800" cy="51552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7. When I go shopping for clothes, I tend to:</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imagine what they would look like on</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discuss them with the shop staff</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try them on and test them out</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685800" y="1149951"/>
            <a:ext cx="7086600" cy="515525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8. When I am choosing a holiday I usually:</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lang="en-GB" sz="4000" dirty="0">
              <a:solidFill>
                <a:schemeClr val="tx2">
                  <a:lumMod val="75000"/>
                </a:schemeClr>
              </a:solidFill>
              <a:latin typeface="Tahoma" pitchFamily="34" charset="0"/>
              <a:cs typeface="Tahoma"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read lots of brochures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listen to recommendations from friends</a:t>
            </a:r>
            <a:endParaRPr kumimoji="0" lang="en-US" sz="900" b="0" i="0" u="none" strike="noStrike" cap="none" normalizeH="0" baseline="0" dirty="0" smtClean="0">
              <a:ln>
                <a:noFill/>
              </a:ln>
              <a:solidFill>
                <a:schemeClr val="tx2">
                  <a:lumMod val="75000"/>
                </a:schemeClr>
              </a:solidFill>
              <a:effectLst/>
              <a:latin typeface="Arial" pitchFamily="34" charset="0"/>
              <a:cs typeface="Arial" pitchFamily="34" charset="0"/>
            </a:endParaRPr>
          </a:p>
          <a:p>
            <a:pPr marL="742950" marR="0" lvl="0" indent="-742950" algn="l" defTabSz="914400" rtl="0" eaLnBrk="0" fontAlgn="base" latinLnBrk="0" hangingPunct="0">
              <a:lnSpc>
                <a:spcPct val="100000"/>
              </a:lnSpc>
              <a:spcBef>
                <a:spcPct val="0"/>
              </a:spcBef>
              <a:spcAft>
                <a:spcPct val="0"/>
              </a:spcAft>
              <a:buClrTx/>
              <a:buSzTx/>
              <a:buFont typeface="+mj-lt"/>
              <a:buAutoNum type="alphaUcPeriod"/>
              <a:tabLst>
                <a:tab pos="457200" algn="l"/>
              </a:tabLst>
            </a:pPr>
            <a:r>
              <a:rPr kumimoji="0" lang="en-GB" sz="4000" b="0" i="0" u="none" strike="noStrike" cap="none" normalizeH="0" baseline="0" dirty="0" smtClean="0">
                <a:ln>
                  <a:noFill/>
                </a:ln>
                <a:solidFill>
                  <a:schemeClr val="tx2">
                    <a:lumMod val="75000"/>
                  </a:schemeClr>
                </a:solidFill>
                <a:effectLst/>
                <a:latin typeface="Tahoma" pitchFamily="34" charset="0"/>
                <a:ea typeface="Times New Roman" pitchFamily="18" charset="0"/>
                <a:cs typeface="Tahoma" pitchFamily="34" charset="0"/>
              </a:rPr>
              <a:t>imagine what it would be like to be there</a:t>
            </a:r>
            <a:endParaRPr kumimoji="0" lang="en-GB" sz="1800" b="0" i="0" u="none" strike="noStrike" cap="none" normalizeH="0" baseline="0" dirty="0" smtClean="0">
              <a:ln>
                <a:noFill/>
              </a:ln>
              <a:solidFill>
                <a:schemeClr val="tx2">
                  <a:lumMod val="75000"/>
                </a:schemeClr>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1459</Words>
  <Application>Microsoft Office PowerPoint</Application>
  <PresentationFormat>On-screen Show (4:3)</PresentationFormat>
  <Paragraphs>206</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lorettem</dc:creator>
  <cp:lastModifiedBy>lorettem</cp:lastModifiedBy>
  <cp:revision>9</cp:revision>
  <dcterms:created xsi:type="dcterms:W3CDTF">2012-02-08T16:10:14Z</dcterms:created>
  <dcterms:modified xsi:type="dcterms:W3CDTF">2013-02-26T13:51:02Z</dcterms:modified>
</cp:coreProperties>
</file>